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sldIdLst>
    <p:sldId id="257" r:id="rId2"/>
    <p:sldId id="258" r:id="rId3"/>
    <p:sldId id="270" r:id="rId4"/>
    <p:sldId id="26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AF"/>
    <a:srgbClr val="FFC1C1"/>
    <a:srgbClr val="FF9F9F"/>
    <a:srgbClr val="A20000"/>
    <a:srgbClr val="C00000"/>
    <a:srgbClr val="8E0000"/>
    <a:srgbClr val="A40000"/>
    <a:srgbClr val="FF7D7D"/>
    <a:srgbClr val="FF4B4B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425CA-4B9D-4420-BB9E-C250DB30E421}" type="datetime1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7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679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326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294977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6382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8224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368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4B861-3779-4E37-8DF0-E9EB3EA96210}" type="datetime1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56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8388-E864-4553-9937-AE9FC5E50CFC}" type="datetime1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76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1E1E-C50D-4FD4-8B1E-ECD78340D9AB}" type="datetime1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4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3AFB-9E54-459E-8C6D-0913AC3BA5D7}" type="datetime1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4B6-0CA7-46BA-A00B-1E68E5C3ED0C}" type="datetime1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13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F549-537C-41EC-B9CC-5B6A9AC2A6A7}" type="datetime1">
              <a:rPr lang="en-US" smtClean="0"/>
              <a:t>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32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5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0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2B81-2BC3-42D7-B67D-05C685AA80AD}" type="datetime1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7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8F2B-E487-4905-B553-FB649F2B6F23}" type="datetime1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5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7C3A7-D6F6-4D38-A7C3-B72967BB81A6}" type="datetime1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893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Content Placeholder 4" descr="Tiny shopping cart coming out from mobile phone">
            <a:extLst>
              <a:ext uri="{FF2B5EF4-FFF2-40B4-BE49-F238E27FC236}">
                <a16:creationId xmlns:a16="http://schemas.microsoft.com/office/drawing/2014/main" id="{AF4D0509-1A6E-A052-9118-85EA31B01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893BD5-4865-663D-811F-6BD11433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Consumer Goods</a:t>
            </a:r>
            <a:br>
              <a:rPr lang="en-US" sz="4800" dirty="0"/>
            </a:br>
            <a:r>
              <a:rPr lang="en-US" sz="4800" dirty="0"/>
              <a:t>Ad Hoc Insights</a:t>
            </a:r>
          </a:p>
        </p:txBody>
      </p:sp>
      <p:pic>
        <p:nvPicPr>
          <p:cNvPr id="9" name="Picture 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CA6C835-F21A-5B02-0281-CD24AEB78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1140390" cy="1115960"/>
          </a:xfrm>
          <a:prstGeom prst="rect">
            <a:avLst/>
          </a:prstGeom>
        </p:spPr>
      </p:pic>
      <p:pic>
        <p:nvPicPr>
          <p:cNvPr id="13" name="Picture 12" descr="A white circle with blue text&#10;&#10;Description automatically generated">
            <a:extLst>
              <a:ext uri="{FF2B5EF4-FFF2-40B4-BE49-F238E27FC236}">
                <a16:creationId xmlns:a16="http://schemas.microsoft.com/office/drawing/2014/main" id="{527EA873-5253-5600-C51A-5373191C2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362" y="6017382"/>
            <a:ext cx="840618" cy="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42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76F39C-DC92-43A2-AFAC-DF33A3F0E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A1F4AF-3A22-56B4-306E-4F5099D65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1" y="722167"/>
            <a:ext cx="5021337" cy="1922107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top 5 customers with</a:t>
            </a:r>
            <a:br>
              <a:rPr lang="en-US" sz="2800" dirty="0"/>
            </a:br>
            <a:r>
              <a:rPr lang="en-US" sz="2800" dirty="0"/>
              <a:t>average high discount</a:t>
            </a:r>
            <a:endParaRPr lang="en-IN" sz="2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758FC-A415-4D42-862A-2C0765FF8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4913"/>
            <a:ext cx="0" cy="20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screenshot of a graph&#10;&#10;Description automatically generated">
            <a:extLst>
              <a:ext uri="{FF2B5EF4-FFF2-40B4-BE49-F238E27FC236}">
                <a16:creationId xmlns:a16="http://schemas.microsoft.com/office/drawing/2014/main" id="{0847FE6B-276C-6723-2D7A-113036D13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9"/>
          <a:stretch/>
        </p:blipFill>
        <p:spPr>
          <a:xfrm>
            <a:off x="1046346" y="3569110"/>
            <a:ext cx="4756225" cy="2560310"/>
          </a:xfr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DF9C303-DC91-E35E-961C-728526D3F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008" y="1154913"/>
            <a:ext cx="5561236" cy="20838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5D9776-9A92-D843-16CF-CEFE983CA6C9}"/>
              </a:ext>
            </a:extLst>
          </p:cNvPr>
          <p:cNvSpPr txBox="1"/>
          <p:nvPr/>
        </p:nvSpPr>
        <p:spPr>
          <a:xfrm>
            <a:off x="6389431" y="3794035"/>
            <a:ext cx="49930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These are the top 5 customers with average high pre-invoice-discount in the market India.</a:t>
            </a:r>
            <a:endParaRPr lang="en-IN" sz="2800" dirty="0"/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2550761-F77E-0968-67D8-E93D9A6F1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5" name="Picture 4" descr="A white circle with blue text&#10;&#10;Description automatically generated">
            <a:extLst>
              <a:ext uri="{FF2B5EF4-FFF2-40B4-BE49-F238E27FC236}">
                <a16:creationId xmlns:a16="http://schemas.microsoft.com/office/drawing/2014/main" id="{7FA83315-EDE9-6324-088F-C452D85BA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57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AE7B63-D295-41BA-AC4A-E390B90E5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DB026-D597-D42A-4CF9-F8ABD2AA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rgbClr val="FFFFFF"/>
                </a:solidFill>
              </a:rPr>
              <a:t>Gross sales amount for </a:t>
            </a:r>
            <a:r>
              <a:rPr lang="en-US" sz="2900" dirty="0" err="1">
                <a:solidFill>
                  <a:srgbClr val="FFFFFF"/>
                </a:solidFill>
              </a:rPr>
              <a:t>Atliq</a:t>
            </a:r>
            <a:br>
              <a:rPr lang="en-US" sz="2900" dirty="0">
                <a:solidFill>
                  <a:srgbClr val="FFFFFF"/>
                </a:solidFill>
              </a:rPr>
            </a:br>
            <a:r>
              <a:rPr lang="en-US" sz="2900" dirty="0">
                <a:solidFill>
                  <a:srgbClr val="FFFFFF"/>
                </a:solidFill>
              </a:rPr>
              <a:t>Exclusive</a:t>
            </a:r>
            <a:endParaRPr lang="en-IN" sz="29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6DD7D1-E01C-464B-945C-F6E88018E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374332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11F64A-CC08-D76A-87AE-8B2EBB25C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0" y="804804"/>
            <a:ext cx="3625595" cy="52483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80E4150-F3C6-4470-AF85-36BFD3E39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40" y="804806"/>
            <a:ext cx="3625595" cy="5248389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graph with orange bars">
            <a:extLst>
              <a:ext uri="{FF2B5EF4-FFF2-40B4-BE49-F238E27FC236}">
                <a16:creationId xmlns:a16="http://schemas.microsoft.com/office/drawing/2014/main" id="{4CF222AD-9FBE-478B-33FF-C2BD12DBC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9290"/>
          <a:stretch/>
        </p:blipFill>
        <p:spPr>
          <a:xfrm>
            <a:off x="5248275" y="2132566"/>
            <a:ext cx="6185449" cy="295071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5CAE25-E176-66B7-1204-97CEE57E8163}"/>
              </a:ext>
            </a:extLst>
          </p:cNvPr>
          <p:cNvSpPr txBox="1"/>
          <p:nvPr/>
        </p:nvSpPr>
        <p:spPr>
          <a:xfrm>
            <a:off x="5248275" y="5476568"/>
            <a:ext cx="6340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 the chart we see, that month of November had the highest gross sales in a year for the customer </a:t>
            </a:r>
            <a:r>
              <a:rPr lang="en-US" dirty="0" err="1">
                <a:solidFill>
                  <a:schemeClr val="bg1"/>
                </a:solidFill>
              </a:rPr>
              <a:t>AtliQ</a:t>
            </a:r>
            <a:r>
              <a:rPr lang="en-US" dirty="0">
                <a:solidFill>
                  <a:schemeClr val="bg1"/>
                </a:solidFill>
              </a:rPr>
              <a:t> Exclusive.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18E7E70-D955-B98C-1184-FC8D37E1D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4" name="Picture 3" descr="A white circle with blue text&#10;&#10;Description automatically generated">
            <a:extLst>
              <a:ext uri="{FF2B5EF4-FFF2-40B4-BE49-F238E27FC236}">
                <a16:creationId xmlns:a16="http://schemas.microsoft.com/office/drawing/2014/main" id="{60920C6A-D794-6514-5ACD-FAA49FCF3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81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76F39C-DC92-43A2-AFAC-DF33A3F0E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64553-E988-79B1-C2BF-BF4182CE4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27" y="670184"/>
            <a:ext cx="5021337" cy="192210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800" dirty="0"/>
              <a:t>total sold quantity in 2020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7B64A0-06CD-6443-2DA7-F607F5AD6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86" y="3093895"/>
            <a:ext cx="5434203" cy="32625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758FC-A415-4D42-862A-2C0765FF8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4913"/>
            <a:ext cx="0" cy="20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D861823-EC10-7B21-9C87-394A13CDA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154913"/>
            <a:ext cx="4597948" cy="2083837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F3FD415-3D72-E47C-9DB4-1E18D86BC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5" y="4223657"/>
            <a:ext cx="5010691" cy="1922107"/>
          </a:xfrm>
        </p:spPr>
        <p:txBody>
          <a:bodyPr anchor="ctr">
            <a:normAutofit/>
          </a:bodyPr>
          <a:lstStyle/>
          <a:p>
            <a:r>
              <a:rPr lang="en-US" dirty="0"/>
              <a:t>The 4</a:t>
            </a:r>
            <a:r>
              <a:rPr lang="en-US" baseline="30000" dirty="0"/>
              <a:t>th</a:t>
            </a:r>
            <a:r>
              <a:rPr lang="en-US" dirty="0"/>
              <a:t> quarter in the year 2020 had the maximum total sold quantity. </a:t>
            </a:r>
          </a:p>
          <a:p>
            <a:r>
              <a:rPr lang="en-US" dirty="0"/>
              <a:t>And the 2</a:t>
            </a:r>
            <a:r>
              <a:rPr lang="en-US" baseline="30000" dirty="0"/>
              <a:t>nd</a:t>
            </a:r>
            <a:r>
              <a:rPr lang="en-US" dirty="0"/>
              <a:t> quarter had the minimum total sold quantity.</a:t>
            </a: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7964D04-AA30-2BA6-0738-BD2D118AA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4" name="Picture 3" descr="A white circle with blue text&#10;&#10;Description automatically generated">
            <a:extLst>
              <a:ext uri="{FF2B5EF4-FFF2-40B4-BE49-F238E27FC236}">
                <a16:creationId xmlns:a16="http://schemas.microsoft.com/office/drawing/2014/main" id="{F0EC138C-CA30-64A8-94A2-B2F743F9A4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55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76F39C-DC92-43A2-AFAC-DF33A3F0E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17CAF-CBA5-3528-01C7-FCD89425B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78" y="585722"/>
            <a:ext cx="5021337" cy="1922107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Channel gross sales in the fiscal year 2021</a:t>
            </a:r>
            <a:endParaRPr lang="en-IN" sz="2800" dirty="0"/>
          </a:p>
        </p:txBody>
      </p:sp>
      <p:pic>
        <p:nvPicPr>
          <p:cNvPr id="5" name="Content Placeholder 4" descr="A blue and orange pie chart&#10;&#10;Description automatically generated">
            <a:extLst>
              <a:ext uri="{FF2B5EF4-FFF2-40B4-BE49-F238E27FC236}">
                <a16:creationId xmlns:a16="http://schemas.microsoft.com/office/drawing/2014/main" id="{5D90FF9A-17BE-CC6F-ECD5-643896D55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98" y="3009778"/>
            <a:ext cx="5437496" cy="32625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758FC-A415-4D42-862A-2C0765FF8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4913"/>
            <a:ext cx="0" cy="20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E9C1901-4278-DAA5-63FA-077496C3A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520" y="1257324"/>
            <a:ext cx="5437499" cy="187901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22E1DF0-B6F6-D8D4-BFDC-10849C181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5" y="4223657"/>
            <a:ext cx="5010691" cy="1922107"/>
          </a:xfrm>
        </p:spPr>
        <p:txBody>
          <a:bodyPr anchor="ctr">
            <a:normAutofit/>
          </a:bodyPr>
          <a:lstStyle/>
          <a:p>
            <a:r>
              <a:rPr lang="en-US" dirty="0"/>
              <a:t>So, the retailer channel had the highest gross sales in the fiscal year 2021, contributing almost 79% to it.  </a:t>
            </a: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CA0FE07-0EA3-B9DE-5700-0345B5D61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4" name="Picture 3" descr="A white circle with blue text&#10;&#10;Description automatically generated">
            <a:extLst>
              <a:ext uri="{FF2B5EF4-FFF2-40B4-BE49-F238E27FC236}">
                <a16:creationId xmlns:a16="http://schemas.microsoft.com/office/drawing/2014/main" id="{F1C05E96-B243-C4E5-1FC3-EEAA28FC2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85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7AAE58-B7D3-483F-829E-637C98F7F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D88DE-BD68-6EEA-33E7-08A58FBC2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26192"/>
            <a:ext cx="10364412" cy="12649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Top 3 products in divisions with high</a:t>
            </a:r>
            <a:br>
              <a:rPr lang="en-US" sz="2800" dirty="0"/>
            </a:br>
            <a:r>
              <a:rPr lang="en-US" sz="2800" dirty="0"/>
              <a:t>total sold quantity in the fiscal year 2021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A82647-5F59-22B0-76C8-62ABEACE4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4" y="2035277"/>
            <a:ext cx="5017372" cy="2370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B26E2B-BDE0-45AC-425B-438DFACCF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" t="6073" r="3530" b="6784"/>
          <a:stretch/>
        </p:blipFill>
        <p:spPr>
          <a:xfrm>
            <a:off x="5831321" y="1839107"/>
            <a:ext cx="6045254" cy="43398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172BD3-2E99-4813-0F6B-4546749DEE4D}"/>
              </a:ext>
            </a:extLst>
          </p:cNvPr>
          <p:cNvSpPr txBox="1"/>
          <p:nvPr/>
        </p:nvSpPr>
        <p:spPr>
          <a:xfrm>
            <a:off x="366197" y="4572933"/>
            <a:ext cx="5282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 are top 3 products from each divisions with high total sold quantity for fiscal year 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product but different variant had also sold high within a division.</a:t>
            </a: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C36F016D-760B-2389-D548-2DD0224AC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4" name="Picture 3" descr="A white circle with blue text&#10;&#10;Description automatically generated">
            <a:extLst>
              <a:ext uri="{FF2B5EF4-FFF2-40B4-BE49-F238E27FC236}">
                <a16:creationId xmlns:a16="http://schemas.microsoft.com/office/drawing/2014/main" id="{8476BCF7-6742-E187-F6E8-2EC981743D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55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7AAE58-B7D3-483F-829E-637C98F7F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C36F016D-760B-2389-D548-2DD0224AC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4" name="Picture 3" descr="A white circle with blue text&#10;&#10;Description automatically generated">
            <a:extLst>
              <a:ext uri="{FF2B5EF4-FFF2-40B4-BE49-F238E27FC236}">
                <a16:creationId xmlns:a16="http://schemas.microsoft.com/office/drawing/2014/main" id="{8476BCF7-6742-E187-F6E8-2EC981743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D27B443-AA3F-9989-2705-69B4C4C39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>
            <a:noAutofit/>
          </a:bodyPr>
          <a:lstStyle/>
          <a:p>
            <a:r>
              <a:rPr lang="en-IN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1396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052280-388E-4151-A1EB-5236D4FCC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C4152-9DE3-5C94-19E5-C9B0AB4CA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927100"/>
            <a:ext cx="3418766" cy="4616450"/>
          </a:xfrm>
        </p:spPr>
        <p:txBody>
          <a:bodyPr>
            <a:normAutofit/>
          </a:bodyPr>
          <a:lstStyle/>
          <a:p>
            <a:r>
              <a:rPr lang="en-US" dirty="0"/>
              <a:t>About</a:t>
            </a:r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4251C3-E720-4363-8AF0-20AD31937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301359"/>
            <a:ext cx="0" cy="19113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49B6E-57C1-6CDF-3F75-355BB792C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29" y="971549"/>
            <a:ext cx="6291528" cy="4616450"/>
          </a:xfrm>
        </p:spPr>
        <p:txBody>
          <a:bodyPr anchor="ctr">
            <a:normAutofit/>
          </a:bodyPr>
          <a:lstStyle/>
          <a:p>
            <a:r>
              <a:rPr lang="en-US" b="1" dirty="0" err="1"/>
              <a:t>Atliq</a:t>
            </a:r>
            <a:r>
              <a:rPr lang="en-US" b="1" dirty="0"/>
              <a:t> </a:t>
            </a:r>
            <a:r>
              <a:rPr lang="en-US" b="1" dirty="0" err="1"/>
              <a:t>Hardwares</a:t>
            </a:r>
            <a:r>
              <a:rPr lang="en-US" dirty="0"/>
              <a:t>, a prominent Indian computer hardware manufacturer, has established a strong global presence, extending its reach beyond India. As a leader in the industry, </a:t>
            </a:r>
            <a:r>
              <a:rPr lang="en-US" dirty="0" err="1"/>
              <a:t>Atliq</a:t>
            </a:r>
            <a:r>
              <a:rPr lang="en-US" dirty="0"/>
              <a:t> is renowned for its high-quality products and services, catering to customers both domestically and internationally.</a:t>
            </a:r>
          </a:p>
          <a:p>
            <a:endParaRPr lang="en-IN" dirty="0"/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4581D0D7-AD6B-1B32-9FB6-54BB02F55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865580" cy="847037"/>
          </a:xfrm>
          <a:prstGeom prst="rect">
            <a:avLst/>
          </a:prstGeom>
        </p:spPr>
      </p:pic>
      <p:pic>
        <p:nvPicPr>
          <p:cNvPr id="5" name="Picture 4" descr="A white circle with blue text&#10;&#10;Description automatically generated">
            <a:extLst>
              <a:ext uri="{FF2B5EF4-FFF2-40B4-BE49-F238E27FC236}">
                <a16:creationId xmlns:a16="http://schemas.microsoft.com/office/drawing/2014/main" id="{2AF35957-6FB0-3014-9278-86D50F78F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362" y="6017382"/>
            <a:ext cx="840618" cy="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51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48337AD-88DA-061A-90F9-89F64CA11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6" name="Picture 5" descr="A white circle with blue text&#10;&#10;Description automatically generated">
            <a:extLst>
              <a:ext uri="{FF2B5EF4-FFF2-40B4-BE49-F238E27FC236}">
                <a16:creationId xmlns:a16="http://schemas.microsoft.com/office/drawing/2014/main" id="{10C15604-8A98-C5F7-D854-220E2CB9C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07EFA0A-E205-F1D0-4D7B-3473146D7F64}"/>
              </a:ext>
            </a:extLst>
          </p:cNvPr>
          <p:cNvSpPr/>
          <p:nvPr/>
        </p:nvSpPr>
        <p:spPr>
          <a:xfrm>
            <a:off x="5026780" y="2540490"/>
            <a:ext cx="2154514" cy="18828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Unique Product Increase In 2021 vs. 2020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6C174-1BC4-A066-B3E9-EDD1AD0A5D8B}"/>
              </a:ext>
            </a:extLst>
          </p:cNvPr>
          <p:cNvSpPr/>
          <p:nvPr/>
        </p:nvSpPr>
        <p:spPr>
          <a:xfrm>
            <a:off x="5002525" y="2540490"/>
            <a:ext cx="2154514" cy="188287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800" dirty="0"/>
              <a:t>egment </a:t>
            </a:r>
            <a:r>
              <a:rPr lang="en-US" dirty="0"/>
              <a:t>W</a:t>
            </a:r>
            <a:r>
              <a:rPr lang="en-US" sz="1800" dirty="0"/>
              <a:t>ith Most Increase </a:t>
            </a:r>
            <a:r>
              <a:rPr lang="en-US" dirty="0"/>
              <a:t>I</a:t>
            </a:r>
            <a:r>
              <a:rPr lang="en-US" sz="1800" dirty="0"/>
              <a:t>n </a:t>
            </a:r>
            <a:r>
              <a:rPr lang="en-US" dirty="0"/>
              <a:t>U</a:t>
            </a:r>
            <a:r>
              <a:rPr lang="en-US" sz="1800" dirty="0"/>
              <a:t>nique </a:t>
            </a:r>
            <a:r>
              <a:rPr lang="en-US" dirty="0"/>
              <a:t>P</a:t>
            </a:r>
            <a:r>
              <a:rPr lang="en-US" sz="1800" dirty="0"/>
              <a:t>roducts </a:t>
            </a:r>
            <a:r>
              <a:rPr lang="en-US" dirty="0"/>
              <a:t>I</a:t>
            </a:r>
            <a:r>
              <a:rPr lang="en-US" sz="1800" dirty="0"/>
              <a:t>n 2021 vs 2020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70A56F-A226-288B-F28C-52615DF4F306}"/>
              </a:ext>
            </a:extLst>
          </p:cNvPr>
          <p:cNvSpPr/>
          <p:nvPr/>
        </p:nvSpPr>
        <p:spPr>
          <a:xfrm>
            <a:off x="5060509" y="2540489"/>
            <a:ext cx="2154514" cy="18828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With Highest And Lowest Manufacturing Costs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46BB7F-48D4-0407-6FDD-F018F367CAE2}"/>
              </a:ext>
            </a:extLst>
          </p:cNvPr>
          <p:cNvSpPr/>
          <p:nvPr/>
        </p:nvSpPr>
        <p:spPr>
          <a:xfrm>
            <a:off x="5007881" y="2540489"/>
            <a:ext cx="2154514" cy="18828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Business In APAC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302128-7153-2653-A5B4-4B5F5AC5A137}"/>
              </a:ext>
            </a:extLst>
          </p:cNvPr>
          <p:cNvSpPr/>
          <p:nvPr/>
        </p:nvSpPr>
        <p:spPr>
          <a:xfrm>
            <a:off x="5010562" y="2540490"/>
            <a:ext cx="2154514" cy="1882877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Gross </a:t>
            </a:r>
            <a:r>
              <a:rPr lang="en-US" dirty="0">
                <a:solidFill>
                  <a:srgbClr val="FFFFFF"/>
                </a:solidFill>
              </a:rPr>
              <a:t>S</a:t>
            </a:r>
            <a:r>
              <a:rPr lang="en-US" sz="1800" dirty="0">
                <a:solidFill>
                  <a:srgbClr val="FFFFFF"/>
                </a:solidFill>
              </a:rPr>
              <a:t>ales </a:t>
            </a:r>
            <a:r>
              <a:rPr lang="en-US" dirty="0">
                <a:solidFill>
                  <a:srgbClr val="FFFFFF"/>
                </a:solidFill>
              </a:rPr>
              <a:t>A</a:t>
            </a:r>
            <a:r>
              <a:rPr lang="en-US" sz="1800" dirty="0">
                <a:solidFill>
                  <a:srgbClr val="FFFFFF"/>
                </a:solidFill>
              </a:rPr>
              <a:t>mount For </a:t>
            </a:r>
            <a:r>
              <a:rPr lang="en-US" sz="1800" dirty="0" err="1">
                <a:solidFill>
                  <a:srgbClr val="FFFFFF"/>
                </a:solidFill>
              </a:rPr>
              <a:t>Atliq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Exclusive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B18CAE-3B08-502C-3BEA-362465CB5AAF}"/>
              </a:ext>
            </a:extLst>
          </p:cNvPr>
          <p:cNvSpPr/>
          <p:nvPr/>
        </p:nvSpPr>
        <p:spPr>
          <a:xfrm>
            <a:off x="5026781" y="2540491"/>
            <a:ext cx="2154514" cy="18828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sz="1800" dirty="0"/>
              <a:t>otal </a:t>
            </a:r>
            <a:r>
              <a:rPr lang="en-US" dirty="0"/>
              <a:t>S</a:t>
            </a:r>
            <a:r>
              <a:rPr lang="en-US" sz="1800" dirty="0"/>
              <a:t>old </a:t>
            </a:r>
            <a:r>
              <a:rPr lang="en-US" dirty="0"/>
              <a:t>Q</a:t>
            </a:r>
            <a:r>
              <a:rPr lang="en-US" sz="1800" dirty="0"/>
              <a:t>uantity </a:t>
            </a:r>
            <a:r>
              <a:rPr lang="en-US" dirty="0"/>
              <a:t>I</a:t>
            </a:r>
            <a:r>
              <a:rPr lang="en-US" sz="1800" dirty="0"/>
              <a:t>n 2020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65E443-B9D9-C1B7-7E55-BB3B8A0EC9E2}"/>
              </a:ext>
            </a:extLst>
          </p:cNvPr>
          <p:cNvSpPr/>
          <p:nvPr/>
        </p:nvSpPr>
        <p:spPr>
          <a:xfrm>
            <a:off x="5034818" y="2540490"/>
            <a:ext cx="2154514" cy="18828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Channel </a:t>
            </a:r>
            <a:r>
              <a:rPr lang="en-US" dirty="0"/>
              <a:t>G</a:t>
            </a:r>
            <a:r>
              <a:rPr lang="en-US" sz="1800" dirty="0"/>
              <a:t>ross </a:t>
            </a:r>
            <a:r>
              <a:rPr lang="en-US" dirty="0"/>
              <a:t>S</a:t>
            </a:r>
            <a:r>
              <a:rPr lang="en-US" sz="1800" dirty="0"/>
              <a:t>ales In </a:t>
            </a:r>
            <a:r>
              <a:rPr lang="en-US" dirty="0"/>
              <a:t>T</a:t>
            </a:r>
            <a:r>
              <a:rPr lang="en-US" sz="1800" dirty="0"/>
              <a:t>he Fiscal Year 2021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224EC5-CF3E-9822-6951-CAEF1BBF6A07}"/>
              </a:ext>
            </a:extLst>
          </p:cNvPr>
          <p:cNvSpPr/>
          <p:nvPr/>
        </p:nvSpPr>
        <p:spPr>
          <a:xfrm>
            <a:off x="5022761" y="2540488"/>
            <a:ext cx="2154514" cy="1882877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Top 3 Products </a:t>
            </a:r>
            <a:r>
              <a:rPr lang="en-US" dirty="0"/>
              <a:t>I</a:t>
            </a:r>
            <a:r>
              <a:rPr lang="en-US" sz="1800" dirty="0"/>
              <a:t>n </a:t>
            </a:r>
            <a:r>
              <a:rPr lang="en-US" dirty="0"/>
              <a:t>D</a:t>
            </a:r>
            <a:r>
              <a:rPr lang="en-US" sz="1800" dirty="0"/>
              <a:t>ivisions </a:t>
            </a:r>
            <a:r>
              <a:rPr lang="en-US" dirty="0"/>
              <a:t>W</a:t>
            </a:r>
            <a:r>
              <a:rPr lang="en-US" sz="1800" dirty="0"/>
              <a:t>ith </a:t>
            </a:r>
            <a:r>
              <a:rPr lang="en-US" dirty="0"/>
              <a:t>H</a:t>
            </a:r>
            <a:r>
              <a:rPr lang="en-US" sz="1800" dirty="0"/>
              <a:t>igh Total </a:t>
            </a:r>
            <a:r>
              <a:rPr lang="en-US" dirty="0"/>
              <a:t>S</a:t>
            </a:r>
            <a:r>
              <a:rPr lang="en-US" sz="1800" dirty="0"/>
              <a:t>old Quantity </a:t>
            </a:r>
            <a:r>
              <a:rPr lang="en-US" dirty="0"/>
              <a:t>I</a:t>
            </a:r>
            <a:r>
              <a:rPr lang="en-US" sz="1800" dirty="0"/>
              <a:t>n The Fiscal </a:t>
            </a:r>
            <a:r>
              <a:rPr lang="en-US" dirty="0"/>
              <a:t>Y</a:t>
            </a:r>
            <a:r>
              <a:rPr lang="en-US" sz="1800" dirty="0"/>
              <a:t>ear 2021</a:t>
            </a: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452053-5D64-5D2F-9DD1-711AFA600B71}"/>
              </a:ext>
            </a:extLst>
          </p:cNvPr>
          <p:cNvSpPr/>
          <p:nvPr/>
        </p:nvSpPr>
        <p:spPr>
          <a:xfrm>
            <a:off x="5030799" y="2540488"/>
            <a:ext cx="2154514" cy="1882877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sz="1800" dirty="0"/>
              <a:t>op 5 Customers </a:t>
            </a:r>
            <a:r>
              <a:rPr lang="en-US" dirty="0"/>
              <a:t>W</a:t>
            </a:r>
            <a:r>
              <a:rPr lang="en-US" sz="1800" dirty="0"/>
              <a:t>ith</a:t>
            </a:r>
            <a:br>
              <a:rPr lang="en-US" sz="1800" dirty="0"/>
            </a:br>
            <a:r>
              <a:rPr lang="en-US" sz="1800" dirty="0"/>
              <a:t>Average </a:t>
            </a:r>
            <a:r>
              <a:rPr lang="en-US" dirty="0"/>
              <a:t>H</a:t>
            </a:r>
            <a:r>
              <a:rPr lang="en-US" sz="1800" dirty="0"/>
              <a:t>igh </a:t>
            </a:r>
            <a:r>
              <a:rPr lang="en-US" dirty="0"/>
              <a:t>D</a:t>
            </a:r>
            <a:r>
              <a:rPr lang="en-US" sz="1800" dirty="0"/>
              <a:t>iscount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6F1BE6-5307-00C8-48AB-A4C5987653D6}"/>
              </a:ext>
            </a:extLst>
          </p:cNvPr>
          <p:cNvSpPr/>
          <p:nvPr/>
        </p:nvSpPr>
        <p:spPr>
          <a:xfrm>
            <a:off x="5018743" y="2540491"/>
            <a:ext cx="2154514" cy="188287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sz="1800" dirty="0"/>
              <a:t>nique </a:t>
            </a:r>
            <a:r>
              <a:rPr lang="en-US" dirty="0"/>
              <a:t>P</a:t>
            </a:r>
            <a:r>
              <a:rPr lang="en-US" sz="1800" dirty="0"/>
              <a:t>roduct </a:t>
            </a:r>
            <a:r>
              <a:rPr lang="en-US" dirty="0"/>
              <a:t>C</a:t>
            </a:r>
            <a:r>
              <a:rPr lang="en-US" sz="1800" dirty="0"/>
              <a:t>ounts </a:t>
            </a:r>
            <a:r>
              <a:rPr lang="en-US" dirty="0"/>
              <a:t>F</a:t>
            </a:r>
            <a:r>
              <a:rPr lang="en-US" sz="1800" dirty="0"/>
              <a:t>or </a:t>
            </a:r>
            <a:r>
              <a:rPr lang="en-US" dirty="0"/>
              <a:t>E</a:t>
            </a:r>
            <a:r>
              <a:rPr lang="en-US" sz="1800" dirty="0"/>
              <a:t>ach </a:t>
            </a:r>
            <a:r>
              <a:rPr lang="en-US" dirty="0"/>
              <a:t>S</a:t>
            </a:r>
            <a:r>
              <a:rPr lang="en-US" sz="1800" dirty="0"/>
              <a:t>egment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4642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48337AD-88DA-061A-90F9-89F64CA11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6" name="Picture 5" descr="A white circle with blue text&#10;&#10;Description automatically generated">
            <a:extLst>
              <a:ext uri="{FF2B5EF4-FFF2-40B4-BE49-F238E27FC236}">
                <a16:creationId xmlns:a16="http://schemas.microsoft.com/office/drawing/2014/main" id="{10C15604-8A98-C5F7-D854-220E2CB9C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07EFA0A-E205-F1D0-4D7B-3473146D7F64}"/>
              </a:ext>
            </a:extLst>
          </p:cNvPr>
          <p:cNvSpPr/>
          <p:nvPr/>
        </p:nvSpPr>
        <p:spPr>
          <a:xfrm>
            <a:off x="2828902" y="1614784"/>
            <a:ext cx="2154514" cy="18828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Unique Product Increase In 2021 vs. 2020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6F1BE6-5307-00C8-48AB-A4C5987653D6}"/>
              </a:ext>
            </a:extLst>
          </p:cNvPr>
          <p:cNvSpPr/>
          <p:nvPr/>
        </p:nvSpPr>
        <p:spPr>
          <a:xfrm>
            <a:off x="5033363" y="1860100"/>
            <a:ext cx="2154514" cy="188287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sz="1800" dirty="0"/>
              <a:t>nique </a:t>
            </a:r>
            <a:r>
              <a:rPr lang="en-US" dirty="0"/>
              <a:t>P</a:t>
            </a:r>
            <a:r>
              <a:rPr lang="en-US" sz="1800" dirty="0"/>
              <a:t>roduct </a:t>
            </a:r>
            <a:r>
              <a:rPr lang="en-US" dirty="0"/>
              <a:t>C</a:t>
            </a:r>
            <a:r>
              <a:rPr lang="en-US" sz="1800" dirty="0"/>
              <a:t>ounts </a:t>
            </a:r>
            <a:r>
              <a:rPr lang="en-US" dirty="0"/>
              <a:t>F</a:t>
            </a:r>
            <a:r>
              <a:rPr lang="en-US" sz="1800" dirty="0"/>
              <a:t>or </a:t>
            </a:r>
            <a:r>
              <a:rPr lang="en-US" dirty="0"/>
              <a:t>E</a:t>
            </a:r>
            <a:r>
              <a:rPr lang="en-US" sz="1800" dirty="0"/>
              <a:t>ach </a:t>
            </a:r>
            <a:r>
              <a:rPr lang="en-US" dirty="0"/>
              <a:t>S</a:t>
            </a:r>
            <a:r>
              <a:rPr lang="en-US" sz="1800" dirty="0"/>
              <a:t>egment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6C174-1BC4-A066-B3E9-EDD1AD0A5D8B}"/>
              </a:ext>
            </a:extLst>
          </p:cNvPr>
          <p:cNvSpPr/>
          <p:nvPr/>
        </p:nvSpPr>
        <p:spPr>
          <a:xfrm>
            <a:off x="7237824" y="1614783"/>
            <a:ext cx="2154514" cy="188287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800" dirty="0"/>
              <a:t>egment </a:t>
            </a:r>
            <a:r>
              <a:rPr lang="en-US" dirty="0"/>
              <a:t>W</a:t>
            </a:r>
            <a:r>
              <a:rPr lang="en-US" sz="1800" dirty="0"/>
              <a:t>ith Most Increase </a:t>
            </a:r>
            <a:r>
              <a:rPr lang="en-US" dirty="0"/>
              <a:t>I</a:t>
            </a:r>
            <a:r>
              <a:rPr lang="en-US" sz="1800" dirty="0"/>
              <a:t>n </a:t>
            </a:r>
            <a:r>
              <a:rPr lang="en-US" dirty="0"/>
              <a:t>U</a:t>
            </a:r>
            <a:r>
              <a:rPr lang="en-US" sz="1800" dirty="0"/>
              <a:t>nique </a:t>
            </a:r>
            <a:r>
              <a:rPr lang="en-US" dirty="0"/>
              <a:t>P</a:t>
            </a:r>
            <a:r>
              <a:rPr lang="en-US" sz="1800" dirty="0"/>
              <a:t>roducts </a:t>
            </a:r>
            <a:r>
              <a:rPr lang="en-US" dirty="0"/>
              <a:t>I</a:t>
            </a:r>
            <a:r>
              <a:rPr lang="en-US" sz="1800" dirty="0"/>
              <a:t>n 2021 vs 2020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70A56F-A226-288B-F28C-52615DF4F306}"/>
              </a:ext>
            </a:extLst>
          </p:cNvPr>
          <p:cNvSpPr/>
          <p:nvPr/>
        </p:nvSpPr>
        <p:spPr>
          <a:xfrm>
            <a:off x="9442286" y="1860100"/>
            <a:ext cx="2154514" cy="18828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With Highest And Lowest Manufacturing Costs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46BB7F-48D4-0407-6FDD-F018F367CAE2}"/>
              </a:ext>
            </a:extLst>
          </p:cNvPr>
          <p:cNvSpPr/>
          <p:nvPr/>
        </p:nvSpPr>
        <p:spPr>
          <a:xfrm>
            <a:off x="616402" y="1860100"/>
            <a:ext cx="2154514" cy="18828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Business In APAC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302128-7153-2653-A5B4-4B5F5AC5A137}"/>
              </a:ext>
            </a:extLst>
          </p:cNvPr>
          <p:cNvSpPr/>
          <p:nvPr/>
        </p:nvSpPr>
        <p:spPr>
          <a:xfrm>
            <a:off x="2828901" y="3957321"/>
            <a:ext cx="2154514" cy="1882877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Gross </a:t>
            </a:r>
            <a:r>
              <a:rPr lang="en-US" dirty="0">
                <a:solidFill>
                  <a:srgbClr val="FFFFFF"/>
                </a:solidFill>
              </a:rPr>
              <a:t>S</a:t>
            </a:r>
            <a:r>
              <a:rPr lang="en-US" sz="1800" dirty="0">
                <a:solidFill>
                  <a:srgbClr val="FFFFFF"/>
                </a:solidFill>
              </a:rPr>
              <a:t>ales </a:t>
            </a:r>
            <a:r>
              <a:rPr lang="en-US" dirty="0">
                <a:solidFill>
                  <a:srgbClr val="FFFFFF"/>
                </a:solidFill>
              </a:rPr>
              <a:t>A</a:t>
            </a:r>
            <a:r>
              <a:rPr lang="en-US" sz="1800" dirty="0">
                <a:solidFill>
                  <a:srgbClr val="FFFFFF"/>
                </a:solidFill>
              </a:rPr>
              <a:t>mount For </a:t>
            </a:r>
            <a:r>
              <a:rPr lang="en-US" sz="1800" dirty="0" err="1">
                <a:solidFill>
                  <a:srgbClr val="FFFFFF"/>
                </a:solidFill>
              </a:rPr>
              <a:t>Atliq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Exclusive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B18CAE-3B08-502C-3BEA-362465CB5AAF}"/>
              </a:ext>
            </a:extLst>
          </p:cNvPr>
          <p:cNvSpPr/>
          <p:nvPr/>
        </p:nvSpPr>
        <p:spPr>
          <a:xfrm>
            <a:off x="5041401" y="3741011"/>
            <a:ext cx="2154514" cy="18828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sz="1800" dirty="0"/>
              <a:t>otal </a:t>
            </a:r>
            <a:r>
              <a:rPr lang="en-US" dirty="0"/>
              <a:t>S</a:t>
            </a:r>
            <a:r>
              <a:rPr lang="en-US" sz="1800" dirty="0"/>
              <a:t>old </a:t>
            </a:r>
            <a:r>
              <a:rPr lang="en-US" dirty="0"/>
              <a:t>Q</a:t>
            </a:r>
            <a:r>
              <a:rPr lang="en-US" sz="1800" dirty="0"/>
              <a:t>uantity </a:t>
            </a:r>
            <a:r>
              <a:rPr lang="en-US" dirty="0"/>
              <a:t>I</a:t>
            </a:r>
            <a:r>
              <a:rPr lang="en-US" sz="1800" dirty="0"/>
              <a:t>n 2020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65E443-B9D9-C1B7-7E55-BB3B8A0EC9E2}"/>
              </a:ext>
            </a:extLst>
          </p:cNvPr>
          <p:cNvSpPr/>
          <p:nvPr/>
        </p:nvSpPr>
        <p:spPr>
          <a:xfrm>
            <a:off x="7237823" y="3957320"/>
            <a:ext cx="2154514" cy="18828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Channel </a:t>
            </a:r>
            <a:r>
              <a:rPr lang="en-US" dirty="0"/>
              <a:t>G</a:t>
            </a:r>
            <a:r>
              <a:rPr lang="en-US" sz="1800" dirty="0"/>
              <a:t>ross </a:t>
            </a:r>
            <a:r>
              <a:rPr lang="en-US" dirty="0"/>
              <a:t>S</a:t>
            </a:r>
            <a:r>
              <a:rPr lang="en-US" sz="1800" dirty="0"/>
              <a:t>ales In </a:t>
            </a:r>
            <a:r>
              <a:rPr lang="en-US" dirty="0"/>
              <a:t>T</a:t>
            </a:r>
            <a:r>
              <a:rPr lang="en-US" sz="1800" dirty="0"/>
              <a:t>he Fiscal Year 2021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224EC5-CF3E-9822-6951-CAEF1BBF6A07}"/>
              </a:ext>
            </a:extLst>
          </p:cNvPr>
          <p:cNvSpPr/>
          <p:nvPr/>
        </p:nvSpPr>
        <p:spPr>
          <a:xfrm>
            <a:off x="9434248" y="3741010"/>
            <a:ext cx="2154514" cy="1882877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Top 3 Products </a:t>
            </a:r>
            <a:r>
              <a:rPr lang="en-US" dirty="0"/>
              <a:t>I</a:t>
            </a:r>
            <a:r>
              <a:rPr lang="en-US" sz="1800" dirty="0"/>
              <a:t>n </a:t>
            </a:r>
            <a:r>
              <a:rPr lang="en-US" dirty="0"/>
              <a:t>D</a:t>
            </a:r>
            <a:r>
              <a:rPr lang="en-US" sz="1800" dirty="0"/>
              <a:t>ivisions </a:t>
            </a:r>
            <a:r>
              <a:rPr lang="en-US" dirty="0"/>
              <a:t>W</a:t>
            </a:r>
            <a:r>
              <a:rPr lang="en-US" sz="1800" dirty="0"/>
              <a:t>ith </a:t>
            </a:r>
            <a:r>
              <a:rPr lang="en-US" dirty="0"/>
              <a:t>H</a:t>
            </a:r>
            <a:r>
              <a:rPr lang="en-US" sz="1800" dirty="0"/>
              <a:t>igh Total </a:t>
            </a:r>
            <a:r>
              <a:rPr lang="en-US" dirty="0"/>
              <a:t>S</a:t>
            </a:r>
            <a:r>
              <a:rPr lang="en-US" sz="1800" dirty="0"/>
              <a:t>old Quantity </a:t>
            </a:r>
            <a:r>
              <a:rPr lang="en-US" dirty="0"/>
              <a:t>I</a:t>
            </a:r>
            <a:r>
              <a:rPr lang="en-US" sz="1800" dirty="0"/>
              <a:t>n The Fiscal </a:t>
            </a:r>
            <a:r>
              <a:rPr lang="en-US" dirty="0"/>
              <a:t>Y</a:t>
            </a:r>
            <a:r>
              <a:rPr lang="en-US" sz="1800" dirty="0"/>
              <a:t>ear 2021</a:t>
            </a: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452053-5D64-5D2F-9DD1-711AFA600B71}"/>
              </a:ext>
            </a:extLst>
          </p:cNvPr>
          <p:cNvSpPr/>
          <p:nvPr/>
        </p:nvSpPr>
        <p:spPr>
          <a:xfrm>
            <a:off x="624440" y="3741010"/>
            <a:ext cx="2154514" cy="1882877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sz="1800" dirty="0"/>
              <a:t>op 5 Customers </a:t>
            </a:r>
            <a:r>
              <a:rPr lang="en-US" dirty="0"/>
              <a:t>W</a:t>
            </a:r>
            <a:r>
              <a:rPr lang="en-US" sz="1800" dirty="0"/>
              <a:t>ith</a:t>
            </a:r>
            <a:br>
              <a:rPr lang="en-US" sz="1800" dirty="0"/>
            </a:br>
            <a:r>
              <a:rPr lang="en-US" sz="1800" dirty="0"/>
              <a:t>Average </a:t>
            </a:r>
            <a:r>
              <a:rPr lang="en-US" dirty="0"/>
              <a:t>H</a:t>
            </a:r>
            <a:r>
              <a:rPr lang="en-US" sz="1800" dirty="0"/>
              <a:t>igh </a:t>
            </a:r>
            <a:r>
              <a:rPr lang="en-US" dirty="0"/>
              <a:t>D</a:t>
            </a:r>
            <a:r>
              <a:rPr lang="en-US" sz="1800" dirty="0"/>
              <a:t>iscount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3430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79E6-FF02-9B65-309C-2DA1DA784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business in the APAC region</a:t>
            </a:r>
            <a:endParaRPr lang="en-IN" dirty="0"/>
          </a:p>
        </p:txBody>
      </p:sp>
      <p:pic>
        <p:nvPicPr>
          <p:cNvPr id="7" name="Content Placeholder 6" descr="A map of the world&#10;&#10;Description automatically generated">
            <a:extLst>
              <a:ext uri="{FF2B5EF4-FFF2-40B4-BE49-F238E27FC236}">
                <a16:creationId xmlns:a16="http://schemas.microsoft.com/office/drawing/2014/main" id="{7AD1F55C-672D-8603-6382-241BEBFB8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5" y="1848055"/>
            <a:ext cx="4513416" cy="4513416"/>
          </a:xfr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28F3CE-ED6E-3330-D318-13A56242C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5" y="2037930"/>
            <a:ext cx="5548322" cy="1929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48337AD-88DA-061A-90F9-89F64CA11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6" name="Picture 5" descr="A white circle with blue text&#10;&#10;Description automatically generated">
            <a:extLst>
              <a:ext uri="{FF2B5EF4-FFF2-40B4-BE49-F238E27FC236}">
                <a16:creationId xmlns:a16="http://schemas.microsoft.com/office/drawing/2014/main" id="{10C15604-8A98-C5F7-D854-220E2CB9C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0CD69E-6B2C-9C74-3824-C78B8EFFCBB8}"/>
              </a:ext>
            </a:extLst>
          </p:cNvPr>
          <p:cNvSpPr txBox="1"/>
          <p:nvPr/>
        </p:nvSpPr>
        <p:spPr>
          <a:xfrm>
            <a:off x="6090675" y="4460240"/>
            <a:ext cx="5451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business in APAC region countries are mostly through Direct channel except India which also has a retailer channel. </a:t>
            </a:r>
          </a:p>
        </p:txBody>
      </p:sp>
    </p:spTree>
    <p:extLst>
      <p:ext uri="{BB962C8B-B14F-4D97-AF65-F5344CB8AC3E}">
        <p14:creationId xmlns:p14="http://schemas.microsoft.com/office/powerpoint/2010/main" val="3840221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CB21-73CA-0E02-A871-AAAC22B5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of unique product increase in 2021 vs. 2020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990732-E8A4-636C-B47F-DE54E7146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01" y="2117926"/>
            <a:ext cx="5000888" cy="946114"/>
          </a:xfrm>
        </p:spPr>
      </p:pic>
      <p:pic>
        <p:nvPicPr>
          <p:cNvPr id="7" name="Picture 6" descr="A graph with blue and orange squares&#10;&#10;Description automatically generated">
            <a:extLst>
              <a:ext uri="{FF2B5EF4-FFF2-40B4-BE49-F238E27FC236}">
                <a16:creationId xmlns:a16="http://schemas.microsoft.com/office/drawing/2014/main" id="{8F518509-53E9-25AB-D350-D0BB6E412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3"/>
          <a:stretch/>
        </p:blipFill>
        <p:spPr>
          <a:xfrm>
            <a:off x="1019001" y="3165987"/>
            <a:ext cx="5000888" cy="2610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FF4500-041B-DFEF-7D80-62C4A95F5747}"/>
              </a:ext>
            </a:extLst>
          </p:cNvPr>
          <p:cNvSpPr txBox="1"/>
          <p:nvPr/>
        </p:nvSpPr>
        <p:spPr>
          <a:xfrm>
            <a:off x="7157884" y="3429000"/>
            <a:ext cx="4227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no. of unique products in 2021 is 36.33% i.e., 89 products more than the previous year 2020.</a:t>
            </a:r>
            <a:endParaRPr lang="en-IN" sz="2400" dirty="0"/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4C81D2A-16CC-4D75-0463-432F8C04F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6" name="Picture 5" descr="A white circle with blue text&#10;&#10;Description automatically generated">
            <a:extLst>
              <a:ext uri="{FF2B5EF4-FFF2-40B4-BE49-F238E27FC236}">
                <a16:creationId xmlns:a16="http://schemas.microsoft.com/office/drawing/2014/main" id="{9A2742F8-A963-1826-FC8F-B5458C9E34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9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76F39C-DC92-43A2-AFAC-DF33A3F0E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1A131-1FDB-865A-6148-ED9A8B0D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27" y="497632"/>
            <a:ext cx="5021337" cy="1922107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all the unique product counts for each segment</a:t>
            </a:r>
            <a:endParaRPr lang="en-IN" sz="28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6B4911-EE3A-302B-D122-57DC6C641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73" y="3400015"/>
            <a:ext cx="3854033" cy="2745749"/>
          </a:xfrm>
          <a:prstGeom prst="rect">
            <a:avLst/>
          </a:prstGeom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758FC-A415-4D42-862A-2C0765FF8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4913"/>
            <a:ext cx="0" cy="20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graph of orange and black bars&#10;&#10;Description automatically generated">
            <a:extLst>
              <a:ext uri="{FF2B5EF4-FFF2-40B4-BE49-F238E27FC236}">
                <a16:creationId xmlns:a16="http://schemas.microsoft.com/office/drawing/2014/main" id="{2D025943-3708-020C-B76E-B30F8402F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15" y="565579"/>
            <a:ext cx="5677750" cy="340665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68D42F-F453-E0F8-34C7-DAF8D3F6B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5" y="4223657"/>
            <a:ext cx="5010691" cy="192210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So, what we get is that Notebook has the most unique products, whereas Networking has the least unique products in their respective segments.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B01E26D-688F-02E7-83C4-4B487B6F1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6" name="Picture 5" descr="A white circle with blue text&#10;&#10;Description automatically generated">
            <a:extLst>
              <a:ext uri="{FF2B5EF4-FFF2-40B4-BE49-F238E27FC236}">
                <a16:creationId xmlns:a16="http://schemas.microsoft.com/office/drawing/2014/main" id="{3DDB47EE-4BFD-E172-66D8-589DF2AA8F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76F39C-DC92-43A2-AFAC-DF33A3F0E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D104B-4135-AEF6-0842-547D3679F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12236"/>
            <a:ext cx="5021337" cy="1922107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segment with most increase in unique products in 2021 vs 2020</a:t>
            </a:r>
            <a:endParaRPr lang="en-IN" sz="2800" dirty="0"/>
          </a:p>
        </p:txBody>
      </p:sp>
      <p:pic>
        <p:nvPicPr>
          <p:cNvPr id="7" name="Picture 6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6FA2F3A3-0A80-180F-8F1E-E093C6B1D2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1"/>
          <a:stretch/>
        </p:blipFill>
        <p:spPr>
          <a:xfrm>
            <a:off x="497636" y="3346579"/>
            <a:ext cx="5437496" cy="279918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758FC-A415-4D42-862A-2C0765FF8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4913"/>
            <a:ext cx="0" cy="20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9C73F8-A01B-587E-A8BF-A906ABEEF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170503"/>
            <a:ext cx="5437499" cy="2052656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3809129-44B4-71DD-6D20-F5EE7CC82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5" y="4223657"/>
            <a:ext cx="5010691" cy="1922107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Accessories is the segment that got the most increase in the unique products from year 2020 to 2021.</a:t>
            </a:r>
          </a:p>
          <a:p>
            <a:r>
              <a:rPr lang="en-US" dirty="0"/>
              <a:t>And Networking is the segment with least increase in unique products.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9E1F149-36CA-1695-4471-E1D0C3E46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6" name="Picture 5" descr="A white circle with blue text&#10;&#10;Description automatically generated">
            <a:extLst>
              <a:ext uri="{FF2B5EF4-FFF2-40B4-BE49-F238E27FC236}">
                <a16:creationId xmlns:a16="http://schemas.microsoft.com/office/drawing/2014/main" id="{D3C0443F-BAAC-A49E-EED6-89422CB331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13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FE7A-8CA6-B640-D097-438688130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products with highest and lowest manufacturing costs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A9280E-4DF6-CF49-68BA-0F7ACE240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388228"/>
            <a:ext cx="4489377" cy="720732"/>
          </a:xfrm>
        </p:spPr>
      </p:pic>
      <p:pic>
        <p:nvPicPr>
          <p:cNvPr id="7" name="Picture 6" descr="A graph with a bar and numbers&#10;&#10;Description automatically generated with medium confidence">
            <a:extLst>
              <a:ext uri="{FF2B5EF4-FFF2-40B4-BE49-F238E27FC236}">
                <a16:creationId xmlns:a16="http://schemas.microsoft.com/office/drawing/2014/main" id="{798D38FB-8C03-326E-7D34-C03EAB6F4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641" y="2255478"/>
            <a:ext cx="5359839" cy="32178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F8BE22-80AB-3CD4-93AA-C8EFD90D42A7}"/>
              </a:ext>
            </a:extLst>
          </p:cNvPr>
          <p:cNvSpPr txBox="1"/>
          <p:nvPr/>
        </p:nvSpPr>
        <p:spPr>
          <a:xfrm>
            <a:off x="985520" y="3551108"/>
            <a:ext cx="4020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Here are the most expensive and  least expensive products to manufacture with their respective year.</a:t>
            </a:r>
          </a:p>
        </p:txBody>
      </p:sp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BF4A03D-EE1E-4458-E432-D0E1C886F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8" name="Picture 7" descr="A white circle with blue text&#10;&#10;Description automatically generated">
            <a:extLst>
              <a:ext uri="{FF2B5EF4-FFF2-40B4-BE49-F238E27FC236}">
                <a16:creationId xmlns:a16="http://schemas.microsoft.com/office/drawing/2014/main" id="{367C59ED-2DD1-81A5-5370-F9441A471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573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504</TotalTime>
  <Words>533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Bookman Old Style</vt:lpstr>
      <vt:lpstr>Calibri</vt:lpstr>
      <vt:lpstr>Rockwell</vt:lpstr>
      <vt:lpstr>Damask</vt:lpstr>
      <vt:lpstr>Consumer Goods Ad Hoc Insights</vt:lpstr>
      <vt:lpstr>About</vt:lpstr>
      <vt:lpstr>PowerPoint Presentation</vt:lpstr>
      <vt:lpstr>PowerPoint Presentation</vt:lpstr>
      <vt:lpstr>business in the APAC region</vt:lpstr>
      <vt:lpstr>percentage of unique product increase in 2021 vs. 2020</vt:lpstr>
      <vt:lpstr>all the unique product counts for each segment</vt:lpstr>
      <vt:lpstr>segment with most increase in unique products in 2021 vs 2020</vt:lpstr>
      <vt:lpstr>products with highest and lowest manufacturing costs</vt:lpstr>
      <vt:lpstr>top 5 customers with average high discount</vt:lpstr>
      <vt:lpstr>Gross sales amount for Atliq Exclusive</vt:lpstr>
      <vt:lpstr>total sold quantity in 2020</vt:lpstr>
      <vt:lpstr>Channel gross sales in the fiscal year 2021</vt:lpstr>
      <vt:lpstr>Top 3 products in divisions with high total sold quantity in the fiscal year 2021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Vishal Thakur</dc:creator>
  <cp:lastModifiedBy>Vishal Thakur</cp:lastModifiedBy>
  <cp:revision>16</cp:revision>
  <dcterms:created xsi:type="dcterms:W3CDTF">2023-10-23T19:08:42Z</dcterms:created>
  <dcterms:modified xsi:type="dcterms:W3CDTF">2024-01-09T11:24:20Z</dcterms:modified>
</cp:coreProperties>
</file>